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4" r:id="rId2"/>
    <p:sldId id="260" r:id="rId3"/>
    <p:sldId id="258" r:id="rId4"/>
    <p:sldId id="263" r:id="rId5"/>
    <p:sldId id="273" r:id="rId22"/>
    <p:sldId id="259" r:id="rId6"/>
    <p:sldId id="256" r:id="rId7"/>
    <p:sldId id="257" r:id="rId8"/>
    <p:sldId id="270" r:id="rId9"/>
    <p:sldId id="271" r:id="rId10"/>
    <p:sldId id="272" r:id="rId11"/>
    <p:sldId id="265" r:id="rId12"/>
    <p:sldId id="267" r:id="rId13"/>
    <p:sldId id="269" r:id="rId14"/>
    <p:sldId id="262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7BBC6-FE55-8340-A213-4EE99C021B45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0449E-3012-1142-8D4A-E96DAFA37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0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0449E-3012-1142-8D4A-E96DAFA371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4280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4A42-EB3D-51D3-17EB-C185A7AE6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C0C77-081E-943E-A9DF-EE5CF2C92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09EFD-3042-3AE5-2DE1-BA7E09C9F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ACEF8-14DA-F5A8-054F-CFFCB2FC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F372E-14F0-AF33-A7F2-9D876A56A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9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DD33-27F6-830C-4D6F-689B1009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EF0EE-5406-10F6-405D-B5C660CE2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46BF9-BE7F-BDD2-1610-54225B709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488A5-E50D-D31B-A789-C8B7F278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71030-E8B0-2FB4-ED3F-030151A20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6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D3A3-D902-DF5A-8CBD-2F477623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1B725-E3DC-6DBB-3688-957A2E851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301C1-71A6-92B3-2695-B6562D339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ECC7E-16A2-571C-CEE7-CA7EF1CF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C80E1-06CF-12A2-1064-EDC8DB8E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22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1D0E-4BA6-1F55-70F3-988C651C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39890-68F6-EB31-3236-3EA019BB3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6102D-7ECE-D57C-8D90-938E94418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7CDD7-D421-2C6F-9A5E-D1E3996A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FEBC81-0B17-1012-D93A-63A88CA5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9A82C-F861-7448-D777-FE3C1D56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88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B017-8D3D-C5FF-18AC-1EC16333C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08679-1E7E-423F-0D31-84A815404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BF3E-4C0E-BE9D-546D-4060B32F5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B34E6B-8A25-3BAD-B260-76135416E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1B547-B9BB-38E5-E9EC-914C4CAD6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1D4A4B-7090-332E-EF63-196E20FFC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994B99-B296-99C2-4C94-1184BB5E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FD1B3-F86A-560E-51A4-53B668407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0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11450-C42D-000B-1EBB-6949718EC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71C08-1F02-742A-9B2A-58EAD513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E37BB-9656-D962-2EFE-B27B0BAA5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928AC-11F7-91C0-C326-38F189277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DED86-95DE-B27B-7BD6-74165F32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65EF7-91D3-A2F8-324D-9A4E4718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CD0BA-9628-6F69-9AC9-6F62E173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29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29FB7-696E-C461-8183-A6943D22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9FCCB-D9B0-8C95-810D-2C373B6B2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EEE59-883A-53FE-13DB-38B8460F9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C71EA-EAD1-F28E-945E-0F3DEC205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80227-7B31-005A-327C-1A98A29CC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115E4-E86A-F6E1-11D3-7C67C7377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0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96367-3DB6-0541-DD07-FD91E18B3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FE037-2B85-D407-26E2-5815AD6104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3EB69-CC5C-D542-7EA0-013956850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79485-AA38-A8CB-287C-9D7E454FF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EDC355-CD59-F95C-2728-1FA993498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A6B80-8873-A7E3-993A-D809B9DA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6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5CE9-83E1-4248-19B9-9371ED56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D097D-BC40-F8CC-F79C-6EBB8F1B2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3FC85-11B3-E935-3005-A6BB615AE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EECF6-1B91-6748-DD1E-90E2F1E26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79BCF-40C2-B73F-DB28-41590EC0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5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5F8748-8324-722B-7B80-6F9D3A45D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D00171-EB8D-F267-B310-8DF6DB589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ED55C-563E-2CAA-BA82-D78FB046C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FFEB6-567E-83CF-5078-26C7B8F3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566F2-3435-8D2F-6F09-FF75D7BF9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099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1835F-74E4-5EB4-7ACB-023CB4658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566F3-DDE6-4914-655B-223238381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64492-26E7-8DEA-8BCC-DA0BED087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36A357-61F3-9B43-928E-016B6E46530F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789E3-BB17-1942-B36A-878E68BB1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FB736-0BF0-BCCA-59A2-3F1C7CC38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9F8F09-B8FD-1943-BD6B-92F1A296E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6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hyperlink" Target="https://bupcc.com/share-capital-calculato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548BD-8A88-D9C9-AC68-05BAA893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F7D436-2958-D23E-B305-D44C6198D4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6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3512D-EC57-228D-53DA-9B9DE16D3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896028-92DF-32C6-0364-0A685C39E8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44" r="9170"/>
          <a:stretch>
            <a:fillRect/>
          </a:stretch>
        </p:blipFill>
        <p:spPr>
          <a:xfrm>
            <a:off x="0" y="-2370"/>
            <a:ext cx="12772768" cy="68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6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FFD47-ED31-CDD4-E507-36506322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175337-66D1-C271-80CB-57883D216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9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7EBF8-3D94-DB35-7D09-717A6775BD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08" r="1494" b="49641"/>
          <a:stretch>
            <a:fillRect/>
          </a:stretch>
        </p:blipFill>
        <p:spPr>
          <a:xfrm>
            <a:off x="0" y="753762"/>
            <a:ext cx="12192000" cy="49594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3668F5-13B5-9F1F-1AD3-E4B5C77EEF1D}"/>
              </a:ext>
            </a:extLst>
          </p:cNvPr>
          <p:cNvSpPr/>
          <p:nvPr/>
        </p:nvSpPr>
        <p:spPr>
          <a:xfrm>
            <a:off x="595423" y="4869712"/>
            <a:ext cx="2200940" cy="329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AD5B09-9593-973B-AC06-6103D7D201C7}"/>
              </a:ext>
            </a:extLst>
          </p:cNvPr>
          <p:cNvSpPr txBox="1"/>
          <p:nvPr/>
        </p:nvSpPr>
        <p:spPr>
          <a:xfrm>
            <a:off x="903777" y="4796685"/>
            <a:ext cx="173310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P800,000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2A02-37E7-7BAD-070A-09A2631B08E2}"/>
              </a:ext>
            </a:extLst>
          </p:cNvPr>
          <p:cNvSpPr/>
          <p:nvPr/>
        </p:nvSpPr>
        <p:spPr>
          <a:xfrm>
            <a:off x="3501655" y="4869712"/>
            <a:ext cx="2200940" cy="329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02CDC-5896-989C-D43C-AB08B980B30D}"/>
              </a:ext>
            </a:extLst>
          </p:cNvPr>
          <p:cNvSpPr txBox="1"/>
          <p:nvPr/>
        </p:nvSpPr>
        <p:spPr>
          <a:xfrm>
            <a:off x="3788742" y="4807318"/>
            <a:ext cx="17331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P200,000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FFAE2-D658-D926-D2FA-BD807FEBE545}"/>
              </a:ext>
            </a:extLst>
          </p:cNvPr>
          <p:cNvSpPr/>
          <p:nvPr/>
        </p:nvSpPr>
        <p:spPr>
          <a:xfrm>
            <a:off x="6492950" y="4837813"/>
            <a:ext cx="2200940" cy="329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FE9AF-145B-0929-0DEC-2C1E26F60172}"/>
              </a:ext>
            </a:extLst>
          </p:cNvPr>
          <p:cNvSpPr txBox="1"/>
          <p:nvPr/>
        </p:nvSpPr>
        <p:spPr>
          <a:xfrm>
            <a:off x="6694974" y="4775419"/>
            <a:ext cx="17331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  P50,000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02F790-3766-7959-E4AF-D0386015714F}"/>
              </a:ext>
            </a:extLst>
          </p:cNvPr>
          <p:cNvSpPr/>
          <p:nvPr/>
        </p:nvSpPr>
        <p:spPr>
          <a:xfrm>
            <a:off x="9509045" y="4837813"/>
            <a:ext cx="2200940" cy="329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F3E6FE-BC8E-C52A-0937-2DF593D22118}"/>
              </a:ext>
            </a:extLst>
          </p:cNvPr>
          <p:cNvSpPr txBox="1"/>
          <p:nvPr/>
        </p:nvSpPr>
        <p:spPr>
          <a:xfrm>
            <a:off x="9711069" y="4796685"/>
            <a:ext cx="17331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</a:rPr>
              <a:t>  P20,000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99FEFE-360E-026E-7269-5A02B539BEC4}"/>
              </a:ext>
            </a:extLst>
          </p:cNvPr>
          <p:cNvSpPr/>
          <p:nvPr/>
        </p:nvSpPr>
        <p:spPr>
          <a:xfrm>
            <a:off x="9363733" y="2301374"/>
            <a:ext cx="2200940" cy="15476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723502-6E89-CD62-B9FA-8D24BCED8947}"/>
              </a:ext>
            </a:extLst>
          </p:cNvPr>
          <p:cNvSpPr txBox="1"/>
          <p:nvPr/>
        </p:nvSpPr>
        <p:spPr>
          <a:xfrm>
            <a:off x="9274939" y="2451932"/>
            <a:ext cx="237852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</a:rPr>
              <a:t>  </a:t>
            </a:r>
            <a:r>
              <a:rPr lang="en-US" sz="2500" dirty="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Your</a:t>
            </a:r>
            <a:r>
              <a:rPr lang="en-US" sz="2500" dirty="0">
                <a:solidFill>
                  <a:schemeClr val="bg1"/>
                </a:solidFill>
              </a:rPr>
              <a:t> Minimum Share Capital</a:t>
            </a:r>
          </a:p>
          <a:p>
            <a:pPr algn="ctr"/>
            <a:r>
              <a:rPr lang="en-US" sz="2500" dirty="0">
                <a:solidFill>
                  <a:schemeClr val="bg1"/>
                </a:solidFill>
              </a:rPr>
              <a:t>P4,000</a:t>
            </a:r>
          </a:p>
        </p:txBody>
      </p:sp>
    </p:spTree>
    <p:extLst>
      <p:ext uri="{BB962C8B-B14F-4D97-AF65-F5344CB8AC3E}">
        <p14:creationId xmlns:p14="http://schemas.microsoft.com/office/powerpoint/2010/main" val="213395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85EFB-3E9B-2BA6-D9F2-6FA73820E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034379-9F52-DA34-77BA-E79BB9E13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C3BB65-777D-CEB9-CC8E-24A1431CBDDF}"/>
              </a:ext>
            </a:extLst>
          </p:cNvPr>
          <p:cNvSpPr txBox="1"/>
          <p:nvPr/>
        </p:nvSpPr>
        <p:spPr>
          <a:xfrm>
            <a:off x="4250724" y="716692"/>
            <a:ext cx="15198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~ 3 – 5%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6E6ECD-E8E6-DFF5-7F3D-987A48D7A768}"/>
              </a:ext>
            </a:extLst>
          </p:cNvPr>
          <p:cNvSpPr txBox="1"/>
          <p:nvPr/>
        </p:nvSpPr>
        <p:spPr>
          <a:xfrm>
            <a:off x="8789772" y="893806"/>
            <a:ext cx="32951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 2 - 4% per year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C12B63-76AE-9306-387D-E2C1F9A3864F}"/>
              </a:ext>
            </a:extLst>
          </p:cNvPr>
          <p:cNvSpPr txBox="1"/>
          <p:nvPr/>
        </p:nvSpPr>
        <p:spPr>
          <a:xfrm>
            <a:off x="8029832" y="5305167"/>
            <a:ext cx="36102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1 - 2% per month</a:t>
            </a:r>
          </a:p>
        </p:txBody>
      </p:sp>
    </p:spTree>
    <p:extLst>
      <p:ext uri="{BB962C8B-B14F-4D97-AF65-F5344CB8AC3E}">
        <p14:creationId xmlns:p14="http://schemas.microsoft.com/office/powerpoint/2010/main" val="77529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90EC-B669-558C-4A7C-AFD2CE158D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76648-9B8D-4ECC-9541-6601DA9D0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BD59C-8BBB-5517-3714-298A89036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9238" y="1"/>
            <a:ext cx="12573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2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C367B6-C0E5-AC84-8D53-2BA86A9EAD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17" t="2691" r="19405" b="5577"/>
          <a:stretch>
            <a:fillRect/>
          </a:stretch>
        </p:blipFill>
        <p:spPr>
          <a:xfrm>
            <a:off x="3345094" y="0"/>
            <a:ext cx="5501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0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60327F-2D58-8E2C-55C6-8934F3196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77330" y="0"/>
            <a:ext cx="13731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89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51D681-A79F-4D54-4543-8F59609BF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7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67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5C156D-BA30-E7EF-9AA5-89F68D1A2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9"/>
            <a:ext cx="12192000" cy="68535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E86EEA-E194-14D7-C62F-6DDB1AEB6CBE}"/>
              </a:ext>
            </a:extLst>
          </p:cNvPr>
          <p:cNvSpPr txBox="1"/>
          <p:nvPr/>
        </p:nvSpPr>
        <p:spPr>
          <a:xfrm>
            <a:off x="5757333" y="4673601"/>
            <a:ext cx="620890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2DCBB-D9A2-652E-4A82-D14A8B0BFC19}"/>
              </a:ext>
            </a:extLst>
          </p:cNvPr>
          <p:cNvSpPr txBox="1"/>
          <p:nvPr/>
        </p:nvSpPr>
        <p:spPr>
          <a:xfrm>
            <a:off x="8974666" y="4673601"/>
            <a:ext cx="62089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</a:t>
            </a:r>
            <a:r>
              <a:rPr lang="en-US" b="1">
                <a:solidFill>
                  <a:schemeClr val="bg1"/>
                </a:solidFill>
              </a:rPr>
              <a:t>00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39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1F50A1-1115-680A-819B-8AFAE2FB2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45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26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A2E3BE-EACF-F44C-99B3-7FE8991E93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78" r="10283"/>
          <a:stretch>
            <a:fillRect/>
          </a:stretch>
        </p:blipFill>
        <p:spPr>
          <a:xfrm>
            <a:off x="-86497" y="0"/>
            <a:ext cx="1256661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15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5E46E3-0E2E-E056-7154-677092CC9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41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E07A7-E2E3-8872-FA3B-7DC68CE9F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C1071-3214-542C-5360-7E6B30E11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967" y="0"/>
            <a:ext cx="1228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966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C324E-4C6A-B764-03D7-7BFCCB7E5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B611E-9BAB-B157-F80C-DFE498C9C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136179-E7D6-67C7-FFC1-928DF3656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187119"/>
      </p:ext>
    </p:extLst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BUPCC logo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320"/>
            <a:ext cx="1676597" cy="640080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3291840" y="274320"/>
            <a:ext cx="8412480" cy="7315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l"/>
            <a:r>
              <a:rPr sz="3800" b="1">
                <a:solidFill>
                  <a:srgbClr val="1A3A5C"/>
                </a:solidFill>
                <a:latin typeface="Calibri"/>
              </a:rPr>
              <a:t>Your Share Capital, Your Choice</a:t>
            </a:r>
          </a:p>
        </p:txBody>
      </p:sp>
      <p:sp>
        <p:nvSpPr>
          <p:cNvPr id="4" name="Row1 label"/>
          <p:cNvSpPr txBox="1"/>
          <p:nvPr/>
        </p:nvSpPr>
        <p:spPr>
          <a:xfrm>
            <a:off x="457200" y="114300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l"/>
            <a:r>
              <a:rPr sz="2000" b="1">
                <a:solidFill>
                  <a:srgbClr val="119BD9"/>
                </a:solidFill>
                <a:latin typeface="Calibri"/>
              </a:rPr>
              <a:t>How much can a member subscribe?  (RA 9520)</a:t>
            </a:r>
          </a:p>
        </p:txBody>
      </p:sp>
      <p:sp>
        <p:nvSpPr>
          <p:cNvPr id="5" name="Authorized Capital card"/>
          <p:cNvSpPr/>
          <p:nvPr/>
        </p:nvSpPr>
        <p:spPr>
          <a:xfrm>
            <a:off x="457200" y="1554480"/>
            <a:ext cx="3566160" cy="1325880"/>
          </a:xfrm>
          <a:prstGeom prst="roundRect">
            <a:avLst>
              <a:gd name="adj" fmla="val 12000"/>
            </a:avLst>
          </a:prstGeom>
          <a:solidFill>
            <a:srgbClr val="119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Authorized Capital text"/>
          <p:cNvSpPr txBox="1"/>
          <p:nvPr/>
        </p:nvSpPr>
        <p:spPr>
          <a:xfrm>
            <a:off x="457200" y="1627632"/>
            <a:ext cx="3566160" cy="11887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Authorized Capital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Calibri"/>
              </a:rPr>
              <a:t>₱800,000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what BUPCC is registered to raise</a:t>
            </a:r>
          </a:p>
        </p:txBody>
      </p:sp>
      <p:sp>
        <p:nvSpPr>
          <p:cNvPr id="7" name="Subscribed Capital card"/>
          <p:cNvSpPr/>
          <p:nvPr/>
        </p:nvSpPr>
        <p:spPr>
          <a:xfrm>
            <a:off x="4297680" y="1554480"/>
            <a:ext cx="3566160" cy="1325880"/>
          </a:xfrm>
          <a:prstGeom prst="roundRect">
            <a:avLst>
              <a:gd name="adj" fmla="val 12000"/>
            </a:avLst>
          </a:prstGeom>
          <a:solidFill>
            <a:srgbClr val="3F9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ubscribed Capital text"/>
          <p:cNvSpPr txBox="1"/>
          <p:nvPr/>
        </p:nvSpPr>
        <p:spPr>
          <a:xfrm>
            <a:off x="4297680" y="1627632"/>
            <a:ext cx="3566160" cy="11887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Subscribed Capital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Calibri"/>
              </a:rPr>
              <a:t>₱200,000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25% of Authorized Capital</a:t>
            </a:r>
          </a:p>
        </p:txBody>
      </p:sp>
      <p:sp>
        <p:nvSpPr>
          <p:cNvPr id="9" name="Per-Member Maximum card"/>
          <p:cNvSpPr/>
          <p:nvPr/>
        </p:nvSpPr>
        <p:spPr>
          <a:xfrm>
            <a:off x="8138160" y="1554480"/>
            <a:ext cx="3566160" cy="1325880"/>
          </a:xfrm>
          <a:prstGeom prst="roundRect">
            <a:avLst>
              <a:gd name="adj" fmla="val 12000"/>
            </a:avLst>
          </a:prstGeom>
          <a:solidFill>
            <a:srgbClr val="F7A3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Per-Member Maximum text"/>
          <p:cNvSpPr txBox="1"/>
          <p:nvPr/>
        </p:nvSpPr>
        <p:spPr>
          <a:xfrm>
            <a:off x="8138160" y="1627632"/>
            <a:ext cx="3566160" cy="11887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Per-Member Maximum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Calibri"/>
              </a:rPr>
              <a:t>₱20,000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10% of Subscribed Capital</a:t>
            </a:r>
          </a:p>
        </p:txBody>
      </p:sp>
      <p:sp>
        <p:nvSpPr>
          <p:cNvPr id="11" name="Arrow"/>
          <p:cNvSpPr/>
          <p:nvPr/>
        </p:nvSpPr>
        <p:spPr>
          <a:xfrm>
            <a:off x="4023360" y="2057400"/>
            <a:ext cx="274320" cy="320040"/>
          </a:xfrm>
          <a:prstGeom prst="rightArrow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Arrow"/>
          <p:cNvSpPr/>
          <p:nvPr/>
        </p:nvSpPr>
        <p:spPr>
          <a:xfrm>
            <a:off x="7863840" y="2057400"/>
            <a:ext cx="274320" cy="320040"/>
          </a:xfrm>
          <a:prstGeom prst="rightArrow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w2 label"/>
          <p:cNvSpPr txBox="1"/>
          <p:nvPr/>
        </p:nvSpPr>
        <p:spPr>
          <a:xfrm>
            <a:off x="457200" y="310896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l"/>
            <a:r>
              <a:rPr sz="2000" b="1">
                <a:solidFill>
                  <a:srgbClr val="1A3A5C"/>
                </a:solidFill>
                <a:latin typeface="Calibri"/>
              </a:rPr>
              <a:t>Example: a member subscribes ₱10,000 (100 shares of ₱100)  →  25% Paid-Up due today: ₱2,500</a:t>
            </a:r>
          </a:p>
        </p:txBody>
      </p:sp>
      <p:sp>
        <p:nvSpPr>
          <p:cNvPr id="14" name="Full Payment card"/>
          <p:cNvSpPr/>
          <p:nvPr/>
        </p:nvSpPr>
        <p:spPr>
          <a:xfrm>
            <a:off x="457200" y="3566160"/>
            <a:ext cx="3566160" cy="1783080"/>
          </a:xfrm>
          <a:prstGeom prst="roundRect">
            <a:avLst>
              <a:gd name="adj" fmla="val 12000"/>
            </a:avLst>
          </a:prstGeom>
          <a:solidFill>
            <a:srgbClr val="119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ull Payment text"/>
          <p:cNvSpPr txBox="1"/>
          <p:nvPr/>
        </p:nvSpPr>
        <p:spPr>
          <a:xfrm>
            <a:off x="457200" y="3639312"/>
            <a:ext cx="3566160" cy="16459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Full Payment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Calibri"/>
              </a:rPr>
              <a:t>₱10,100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pay everything today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(₱10,000 + ₱100 membership fee)</a:t>
            </a:r>
          </a:p>
        </p:txBody>
      </p:sp>
      <p:sp>
        <p:nvSpPr>
          <p:cNvPr id="16" name="12-Month Installment card"/>
          <p:cNvSpPr/>
          <p:nvPr/>
        </p:nvSpPr>
        <p:spPr>
          <a:xfrm>
            <a:off x="4297680" y="3566160"/>
            <a:ext cx="3566160" cy="1783080"/>
          </a:xfrm>
          <a:prstGeom prst="roundRect">
            <a:avLst>
              <a:gd name="adj" fmla="val 12000"/>
            </a:avLst>
          </a:prstGeom>
          <a:solidFill>
            <a:srgbClr val="3F9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12-Month Installment text"/>
          <p:cNvSpPr txBox="1"/>
          <p:nvPr/>
        </p:nvSpPr>
        <p:spPr>
          <a:xfrm>
            <a:off x="4297680" y="3639312"/>
            <a:ext cx="3566160" cy="16459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12-Month Installment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Calibri"/>
              </a:rPr>
              <a:t>₱625 / month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₱2,500 down today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₱7,500 balance ÷ 12</a:t>
            </a:r>
          </a:p>
        </p:txBody>
      </p:sp>
      <p:sp>
        <p:nvSpPr>
          <p:cNvPr id="18" name="24-Month Installment card"/>
          <p:cNvSpPr/>
          <p:nvPr/>
        </p:nvSpPr>
        <p:spPr>
          <a:xfrm>
            <a:off x="8138160" y="3566160"/>
            <a:ext cx="3566160" cy="1783080"/>
          </a:xfrm>
          <a:prstGeom prst="roundRect">
            <a:avLst>
              <a:gd name="adj" fmla="val 12000"/>
            </a:avLst>
          </a:prstGeom>
          <a:solidFill>
            <a:srgbClr val="F7A3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24-Month Installment text"/>
          <p:cNvSpPr txBox="1"/>
          <p:nvPr/>
        </p:nvSpPr>
        <p:spPr>
          <a:xfrm>
            <a:off x="8138160" y="3639312"/>
            <a:ext cx="3566160" cy="164592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24-Month Installment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Calibri"/>
              </a:rPr>
              <a:t>₱312.50 / month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₱2,500 down today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Calibri"/>
              </a:rPr>
              <a:t>₱7,500 balance ÷ 24</a:t>
            </a:r>
          </a:p>
        </p:txBody>
      </p:sp>
      <p:sp>
        <p:nvSpPr>
          <p:cNvPr id="20" name="Footnote"/>
          <p:cNvSpPr txBox="1"/>
          <p:nvPr/>
        </p:nvSpPr>
        <p:spPr>
          <a:xfrm>
            <a:off x="457200" y="553212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l"/>
            <a:r>
              <a:rPr sz="1400" b="0">
                <a:solidFill>
                  <a:srgbClr val="1A3A5C"/>
                </a:solidFill>
                <a:latin typeface="Calibri"/>
              </a:rPr>
              <a:t>Minimum Share Capital ₱4,000 (40 shares). Downpayment is never below the 25% Paid-Up. The member can move the amount up or down until the monthly figure feels comfortable.</a:t>
            </a:r>
          </a:p>
        </p:txBody>
      </p:sp>
      <p:sp>
        <p:nvSpPr>
          <p:cNvPr id="21" name="Link"/>
          <p:cNvSpPr txBox="1"/>
          <p:nvPr/>
        </p:nvSpPr>
        <p:spPr>
          <a:xfrm>
            <a:off x="457200" y="60350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0" bIns="0">
            <a:spAutoFit/>
          </a:bodyPr>
          <a:lstStyle/>
          <a:p>
            <a:pPr algn="l"/>
            <a:r>
              <a:rPr sz="1400" b="1">
                <a:solidFill>
                  <a:srgbClr val="119BD9"/>
                </a:solidFill>
                <a:latin typeface="Calibri"/>
                <a:hlinkClick r:id="rId3"/>
              </a:rPr>
              <a:t>Try it live: bupcc.com/share-capital-calculator.html  (Recruiter PIN)   ·   Illustration only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8572</TotalTime>
  <Words>33</Words>
  <Application>Microsoft Macintosh PowerPoint</Application>
  <PresentationFormat>Widescreen</PresentationFormat>
  <Paragraphs>12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Segoe UI Historic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Ramil Cueto</dc:creator>
  <cp:lastModifiedBy>Ramil Cueto</cp:lastModifiedBy>
  <cp:revision>24</cp:revision>
  <dcterms:created xsi:type="dcterms:W3CDTF">2026-09-18T13:14:44Z</dcterms:created>
  <dcterms:modified xsi:type="dcterms:W3CDTF">2026-10-28T13:11:22Z</dcterms:modified>
</cp:coreProperties>
</file>